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Nunito"/>
      <p:regular r:id="rId26"/>
      <p:bold r:id="rId27"/>
      <p:italic r:id="rId28"/>
      <p:boldItalic r:id="rId29"/>
    </p:embeddedFont>
    <p:embeddedFont>
      <p:font typeface="Poppins"/>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slide" Target="slides/slide20.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6.xml"/><Relationship Id="rId33" Type="http://schemas.openxmlformats.org/officeDocument/2006/relationships/font" Target="fonts/Poppins-boldItalic.fntdata"/><Relationship Id="rId10" Type="http://schemas.openxmlformats.org/officeDocument/2006/relationships/slide" Target="slides/slide5.xml"/><Relationship Id="rId32" Type="http://schemas.openxmlformats.org/officeDocument/2006/relationships/font" Target="fonts/Poppins-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009c9b828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009c9b828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009c9b828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009c9b828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009c9b828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009c9b828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009c9b82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a009c9b82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a009c9b828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a009c9b828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2fa55fd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2fa55fd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62fa55fd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62fa55fd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2fa55fd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2fa55fd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2fa55fde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2fa55fde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2fa55fde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2fa55fde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009c9b82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009c9b82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2fa55fde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62fa55fde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009c9b82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009c9b82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009c9b82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009c9b82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009c9b828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a009c9b82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a009c9b82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a009c9b82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009c9b828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a009c9b828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009c9b82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009c9b82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009c9b82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a009c9b82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spreadsheets/d/17jNEC9hVRpEJ5GNbAf9t7GSuf4o0an7MsFxF2yvbOog/edit#gid=209132173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640025" y="1119675"/>
            <a:ext cx="4774500" cy="2367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DFW Company: Celebrations effects on Revenue Sources</a:t>
            </a:r>
            <a:endParaRPr/>
          </a:p>
        </p:txBody>
      </p:sp>
      <p:sp>
        <p:nvSpPr>
          <p:cNvPr id="278" name="Google Shape;278;p13"/>
          <p:cNvSpPr txBox="1"/>
          <p:nvPr>
            <p:ph idx="1" type="subTitle"/>
          </p:nvPr>
        </p:nvSpPr>
        <p:spPr>
          <a:xfrm>
            <a:off x="818825" y="3289150"/>
            <a:ext cx="4774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Google Sheets Exploration by Bennett Frohock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31" name="Shape 331"/>
        <p:cNvGrpSpPr/>
        <p:nvPr/>
      </p:nvGrpSpPr>
      <p:grpSpPr>
        <a:xfrm>
          <a:off x="0" y="0"/>
          <a:ext cx="0" cy="0"/>
          <a:chOff x="0" y="0"/>
          <a:chExt cx="0" cy="0"/>
        </a:xfrm>
      </p:grpSpPr>
      <p:sp>
        <p:nvSpPr>
          <p:cNvPr id="332" name="Google Shape;332;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That was Expected</a:t>
            </a:r>
            <a:endParaRPr/>
          </a:p>
        </p:txBody>
      </p:sp>
      <p:sp>
        <p:nvSpPr>
          <p:cNvPr id="333" name="Google Shape;333;p22"/>
          <p:cNvSpPr txBox="1"/>
          <p:nvPr>
            <p:ph idx="1" type="body"/>
          </p:nvPr>
        </p:nvSpPr>
        <p:spPr>
          <a:xfrm>
            <a:off x="1303800" y="1547575"/>
            <a:ext cx="7030500" cy="338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latin typeface="Poppins"/>
                <a:ea typeface="Poppins"/>
                <a:cs typeface="Poppins"/>
                <a:sym typeface="Poppins"/>
              </a:rPr>
              <a:t>Weekend days with celebrations perform better than those without. This is expected as </a:t>
            </a:r>
            <a:r>
              <a:rPr lang="en" sz="1400">
                <a:latin typeface="Poppins"/>
                <a:ea typeface="Poppins"/>
                <a:cs typeface="Poppins"/>
                <a:sym typeface="Poppins"/>
              </a:rPr>
              <a:t>celebrations account for a large chunk of revenue. </a:t>
            </a:r>
            <a:endParaRPr sz="1400">
              <a:latin typeface="Poppins"/>
              <a:ea typeface="Poppins"/>
              <a:cs typeface="Poppins"/>
              <a:sym typeface="Poppins"/>
            </a:endParaRPr>
          </a:p>
          <a:p>
            <a:pPr indent="0" lvl="0" marL="0" rtl="0" algn="l">
              <a:spcBef>
                <a:spcPts val="1200"/>
              </a:spcBef>
              <a:spcAft>
                <a:spcPts val="0"/>
              </a:spcAft>
              <a:buNone/>
            </a:pPr>
            <a:r>
              <a:rPr lang="en" sz="1400">
                <a:latin typeface="Poppins"/>
                <a:ea typeface="Poppins"/>
                <a:cs typeface="Poppins"/>
                <a:sym typeface="Poppins"/>
              </a:rPr>
              <a:t>Weekend days with at least one celebration earn on average </a:t>
            </a:r>
            <a:r>
              <a:rPr b="1" lang="en" sz="1400">
                <a:latin typeface="Poppins"/>
                <a:ea typeface="Poppins"/>
                <a:cs typeface="Poppins"/>
                <a:sym typeface="Poppins"/>
              </a:rPr>
              <a:t>$2,717.36 </a:t>
            </a:r>
            <a:r>
              <a:rPr lang="en" sz="1400">
                <a:latin typeface="Poppins"/>
                <a:ea typeface="Poppins"/>
                <a:cs typeface="Poppins"/>
                <a:sym typeface="Poppins"/>
              </a:rPr>
              <a:t>(weighted by number of celebrations/day) more than weekend days without any celebrations. </a:t>
            </a:r>
            <a:endParaRPr sz="1400">
              <a:latin typeface="Poppins"/>
              <a:ea typeface="Poppins"/>
              <a:cs typeface="Poppins"/>
              <a:sym typeface="Poppins"/>
            </a:endParaRPr>
          </a:p>
          <a:p>
            <a:pPr indent="0" lvl="0" marL="0" rtl="0" algn="l">
              <a:spcBef>
                <a:spcPts val="1200"/>
              </a:spcBef>
              <a:spcAft>
                <a:spcPts val="0"/>
              </a:spcAft>
              <a:buNone/>
            </a:pPr>
            <a:r>
              <a:rPr lang="en" sz="1400">
                <a:latin typeface="Poppins"/>
                <a:ea typeface="Poppins"/>
                <a:cs typeface="Poppins"/>
                <a:sym typeface="Poppins"/>
              </a:rPr>
              <a:t>Where is this all coming from?  </a:t>
            </a:r>
            <a:endParaRPr sz="1400">
              <a:latin typeface="Poppins"/>
              <a:ea typeface="Poppins"/>
              <a:cs typeface="Poppins"/>
              <a:sym typeface="Poppins"/>
            </a:endParaRPr>
          </a:p>
          <a:p>
            <a:pPr indent="0" lvl="0" marL="0" rtl="0" algn="l">
              <a:spcBef>
                <a:spcPts val="1200"/>
              </a:spcBef>
              <a:spcAft>
                <a:spcPts val="1200"/>
              </a:spcAft>
              <a:buNone/>
            </a:pPr>
            <a:r>
              <a:rPr lang="en" sz="1400">
                <a:latin typeface="Poppins"/>
                <a:ea typeface="Poppins"/>
                <a:cs typeface="Poppins"/>
                <a:sym typeface="Poppins"/>
              </a:rPr>
              <a:t>Some of this revenue is from the celebrations themselves. The average weekend day with a celebration made </a:t>
            </a:r>
            <a:r>
              <a:rPr b="1" lang="en" sz="1400">
                <a:latin typeface="Poppins"/>
                <a:ea typeface="Poppins"/>
                <a:cs typeface="Poppins"/>
                <a:sym typeface="Poppins"/>
              </a:rPr>
              <a:t>$2079.59 </a:t>
            </a:r>
            <a:r>
              <a:rPr lang="en" sz="1400">
                <a:latin typeface="Poppins"/>
                <a:ea typeface="Poppins"/>
                <a:cs typeface="Poppins"/>
                <a:sym typeface="Poppins"/>
              </a:rPr>
              <a:t>from parties alone. </a:t>
            </a:r>
            <a:endParaRPr sz="1400">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37" name="Shape 337"/>
        <p:cNvGrpSpPr/>
        <p:nvPr/>
      </p:nvGrpSpPr>
      <p:grpSpPr>
        <a:xfrm>
          <a:off x="0" y="0"/>
          <a:ext cx="0" cy="0"/>
          <a:chOff x="0" y="0"/>
          <a:chExt cx="0" cy="0"/>
        </a:xfrm>
      </p:grpSpPr>
      <p:sp>
        <p:nvSpPr>
          <p:cNvPr id="338" name="Google Shape;338;p23"/>
          <p:cNvSpPr txBox="1"/>
          <p:nvPr>
            <p:ph type="title"/>
          </p:nvPr>
        </p:nvSpPr>
        <p:spPr>
          <a:xfrm>
            <a:off x="1056750" y="818650"/>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about the other $637.77/day?</a:t>
            </a:r>
            <a:endParaRPr/>
          </a:p>
        </p:txBody>
      </p:sp>
      <p:pic>
        <p:nvPicPr>
          <p:cNvPr id="339" name="Google Shape;339;p23"/>
          <p:cNvPicPr preferRelativeResize="0"/>
          <p:nvPr/>
        </p:nvPicPr>
        <p:blipFill>
          <a:blip r:embed="rId3">
            <a:alphaModFix/>
          </a:blip>
          <a:stretch>
            <a:fillRect/>
          </a:stretch>
        </p:blipFill>
        <p:spPr>
          <a:xfrm>
            <a:off x="2285775" y="1817950"/>
            <a:ext cx="4572442" cy="302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45" name="Google Shape;345;p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6" name="Google Shape;346;p24" title="Chart"/>
          <p:cNvPicPr preferRelativeResize="0"/>
          <p:nvPr/>
        </p:nvPicPr>
        <p:blipFill>
          <a:blip r:embed="rId3">
            <a:alphaModFix/>
          </a:blip>
          <a:stretch>
            <a:fillRect/>
          </a:stretch>
        </p:blipFill>
        <p:spPr>
          <a:xfrm>
            <a:off x="10783" y="0"/>
            <a:ext cx="9122433"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2" name="Google Shape;352;p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3" name="Google Shape;353;p25" title="Chart"/>
          <p:cNvPicPr preferRelativeResize="0"/>
          <p:nvPr/>
        </p:nvPicPr>
        <p:blipFill>
          <a:blip r:embed="rId3">
            <a:alphaModFix/>
          </a:blip>
          <a:stretch>
            <a:fillRect/>
          </a:stretch>
        </p:blipFill>
        <p:spPr>
          <a:xfrm>
            <a:off x="10783" y="0"/>
            <a:ext cx="9122433" cy="5143499"/>
          </a:xfrm>
          <a:prstGeom prst="rect">
            <a:avLst/>
          </a:prstGeom>
          <a:noFill/>
          <a:ln>
            <a:noFill/>
          </a:ln>
        </p:spPr>
      </p:pic>
      <p:sp>
        <p:nvSpPr>
          <p:cNvPr id="354" name="Google Shape;354;p25"/>
          <p:cNvSpPr txBox="1"/>
          <p:nvPr/>
        </p:nvSpPr>
        <p:spPr>
          <a:xfrm>
            <a:off x="1878300" y="2418150"/>
            <a:ext cx="16983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solidFill>
                  <a:schemeClr val="dk2"/>
                </a:solidFill>
                <a:latin typeface="Nunito"/>
                <a:ea typeface="Nunito"/>
                <a:cs typeface="Nunito"/>
                <a:sym typeface="Nunito"/>
              </a:rPr>
              <a:t>Not sure why Fridays saw a decrease here. More data is needed.</a:t>
            </a:r>
            <a:endParaRPr b="1" i="1" sz="1300">
              <a:solidFill>
                <a:schemeClr val="dk2"/>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58" name="Shape 358"/>
        <p:cNvGrpSpPr/>
        <p:nvPr/>
      </p:nvGrpSpPr>
      <p:grpSpPr>
        <a:xfrm>
          <a:off x="0" y="0"/>
          <a:ext cx="0" cy="0"/>
          <a:chOff x="0" y="0"/>
          <a:chExt cx="0" cy="0"/>
        </a:xfrm>
      </p:grpSpPr>
      <p:sp>
        <p:nvSpPr>
          <p:cNvPr id="359" name="Google Shape;359;p2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Weekend Days with Celebrations did better in other revenue </a:t>
            </a:r>
            <a:r>
              <a:rPr lang="en"/>
              <a:t>categories</a:t>
            </a:r>
            <a:r>
              <a:rPr lang="en"/>
              <a:t>.  </a:t>
            </a:r>
            <a:endParaRPr/>
          </a:p>
        </p:txBody>
      </p:sp>
      <p:sp>
        <p:nvSpPr>
          <p:cNvPr id="360" name="Google Shape;360;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Poppins"/>
                <a:ea typeface="Poppins"/>
                <a:cs typeface="Poppins"/>
                <a:sym typeface="Poppins"/>
              </a:rPr>
              <a:t>Weekend Days with Celebrations drove an average of </a:t>
            </a:r>
            <a:r>
              <a:rPr b="1" lang="en" sz="1500">
                <a:latin typeface="Poppins"/>
                <a:ea typeface="Poppins"/>
                <a:cs typeface="Poppins"/>
                <a:sym typeface="Poppins"/>
              </a:rPr>
              <a:t>$370.57 </a:t>
            </a:r>
            <a:r>
              <a:rPr lang="en" sz="1500">
                <a:latin typeface="Poppins"/>
                <a:ea typeface="Poppins"/>
                <a:cs typeface="Poppins"/>
                <a:sym typeface="Poppins"/>
              </a:rPr>
              <a:t>additional </a:t>
            </a:r>
            <a:r>
              <a:rPr lang="en" sz="1500">
                <a:latin typeface="Poppins"/>
                <a:ea typeface="Poppins"/>
                <a:cs typeface="Poppins"/>
                <a:sym typeface="Poppins"/>
              </a:rPr>
              <a:t>merchandise</a:t>
            </a:r>
            <a:r>
              <a:rPr lang="en" sz="1500">
                <a:latin typeface="Poppins"/>
                <a:ea typeface="Poppins"/>
                <a:cs typeface="Poppins"/>
                <a:sym typeface="Poppins"/>
              </a:rPr>
              <a:t> sales a day</a:t>
            </a:r>
            <a:endParaRPr sz="1500">
              <a:latin typeface="Poppins"/>
              <a:ea typeface="Poppins"/>
              <a:cs typeface="Poppins"/>
              <a:sym typeface="Poppins"/>
            </a:endParaRPr>
          </a:p>
          <a:p>
            <a:pPr indent="0" lvl="0" marL="0" rtl="0" algn="l">
              <a:spcBef>
                <a:spcPts val="1200"/>
              </a:spcBef>
              <a:spcAft>
                <a:spcPts val="0"/>
              </a:spcAft>
              <a:buNone/>
            </a:pPr>
            <a:r>
              <a:rPr lang="en" sz="1500">
                <a:latin typeface="Poppins"/>
                <a:ea typeface="Poppins"/>
                <a:cs typeface="Poppins"/>
                <a:sym typeface="Poppins"/>
              </a:rPr>
              <a:t>Weekend Days with at least one </a:t>
            </a:r>
            <a:r>
              <a:rPr lang="en" sz="1500">
                <a:latin typeface="Poppins"/>
                <a:ea typeface="Poppins"/>
                <a:cs typeface="Poppins"/>
                <a:sym typeface="Poppins"/>
              </a:rPr>
              <a:t>celebration saw an additional </a:t>
            </a:r>
            <a:r>
              <a:rPr b="1" lang="en" sz="1500">
                <a:latin typeface="Poppins"/>
                <a:ea typeface="Poppins"/>
                <a:cs typeface="Poppins"/>
                <a:sym typeface="Poppins"/>
              </a:rPr>
              <a:t>$267.20 </a:t>
            </a:r>
            <a:r>
              <a:rPr lang="en" sz="1500">
                <a:latin typeface="Poppins"/>
                <a:ea typeface="Poppins"/>
                <a:cs typeface="Poppins"/>
                <a:sym typeface="Poppins"/>
              </a:rPr>
              <a:t>on average per day in show revenue. </a:t>
            </a:r>
            <a:endParaRPr sz="1500">
              <a:latin typeface="Poppins"/>
              <a:ea typeface="Poppins"/>
              <a:cs typeface="Poppins"/>
              <a:sym typeface="Poppins"/>
            </a:endParaRPr>
          </a:p>
          <a:p>
            <a:pPr indent="0" lvl="0" marL="0" rtl="0" algn="l">
              <a:spcBef>
                <a:spcPts val="1200"/>
              </a:spcBef>
              <a:spcAft>
                <a:spcPts val="0"/>
              </a:spcAft>
              <a:buNone/>
            </a:pPr>
            <a:r>
              <a:rPr lang="en" sz="1500">
                <a:latin typeface="Poppins"/>
                <a:ea typeface="Poppins"/>
                <a:cs typeface="Poppins"/>
                <a:sym typeface="Poppins"/>
              </a:rPr>
              <a:t>For a total of </a:t>
            </a:r>
            <a:r>
              <a:rPr b="1" lang="en" sz="1500">
                <a:latin typeface="Poppins"/>
                <a:ea typeface="Poppins"/>
                <a:cs typeface="Poppins"/>
                <a:sym typeface="Poppins"/>
              </a:rPr>
              <a:t>$637.77/Day</a:t>
            </a:r>
            <a:endParaRPr b="1" sz="1500">
              <a:latin typeface="Poppins"/>
              <a:ea typeface="Poppins"/>
              <a:cs typeface="Poppins"/>
              <a:sym typeface="Poppins"/>
            </a:endParaRPr>
          </a:p>
          <a:p>
            <a:pPr indent="0" lvl="0" marL="0" rtl="0" algn="l">
              <a:spcBef>
                <a:spcPts val="1200"/>
              </a:spcBef>
              <a:spcAft>
                <a:spcPts val="1200"/>
              </a:spcAft>
              <a:buNone/>
            </a:pPr>
            <a:r>
              <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64" name="Shape 364"/>
        <p:cNvGrpSpPr/>
        <p:nvPr/>
      </p:nvGrpSpPr>
      <p:grpSpPr>
        <a:xfrm>
          <a:off x="0" y="0"/>
          <a:ext cx="0" cy="0"/>
          <a:chOff x="0" y="0"/>
          <a:chExt cx="0" cy="0"/>
        </a:xfrm>
      </p:grpSpPr>
      <p:sp>
        <p:nvSpPr>
          <p:cNvPr id="365" name="Google Shape;365;p27"/>
          <p:cNvSpPr txBox="1"/>
          <p:nvPr>
            <p:ph type="title"/>
          </p:nvPr>
        </p:nvSpPr>
        <p:spPr>
          <a:xfrm>
            <a:off x="1095350" y="699775"/>
            <a:ext cx="74802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But how are celebrations driving sales in other categories?</a:t>
            </a:r>
            <a:endParaRPr/>
          </a:p>
        </p:txBody>
      </p:sp>
      <p:pic>
        <p:nvPicPr>
          <p:cNvPr id="366" name="Google Shape;366;p27"/>
          <p:cNvPicPr preferRelativeResize="0"/>
          <p:nvPr/>
        </p:nvPicPr>
        <p:blipFill>
          <a:blip r:embed="rId3">
            <a:alphaModFix/>
          </a:blip>
          <a:stretch>
            <a:fillRect/>
          </a:stretch>
        </p:blipFill>
        <p:spPr>
          <a:xfrm>
            <a:off x="2842875" y="1817950"/>
            <a:ext cx="3458238" cy="3020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2" name="Google Shape;372;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28" title="Chart"/>
          <p:cNvPicPr preferRelativeResize="0"/>
          <p:nvPr/>
        </p:nvPicPr>
        <p:blipFill>
          <a:blip r:embed="rId3">
            <a:alphaModFix/>
          </a:blip>
          <a:stretch>
            <a:fillRect/>
          </a:stretch>
        </p:blipFill>
        <p:spPr>
          <a:xfrm>
            <a:off x="412836" y="0"/>
            <a:ext cx="8318328"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9" name="Google Shape;379;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0" name="Google Shape;380;p29" title="Chart"/>
          <p:cNvPicPr preferRelativeResize="0"/>
          <p:nvPr/>
        </p:nvPicPr>
        <p:blipFill>
          <a:blip r:embed="rId3">
            <a:alphaModFix/>
          </a:blip>
          <a:stretch>
            <a:fillRect/>
          </a:stretch>
        </p:blipFill>
        <p:spPr>
          <a:xfrm>
            <a:off x="10783" y="0"/>
            <a:ext cx="9122433"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84" name="Shape 384"/>
        <p:cNvGrpSpPr/>
        <p:nvPr/>
      </p:nvGrpSpPr>
      <p:grpSpPr>
        <a:xfrm>
          <a:off x="0" y="0"/>
          <a:ext cx="0" cy="0"/>
          <a:chOff x="0" y="0"/>
          <a:chExt cx="0" cy="0"/>
        </a:xfrm>
      </p:grpSpPr>
      <p:sp>
        <p:nvSpPr>
          <p:cNvPr id="385" name="Google Shape;385;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Traffic drives sales!</a:t>
            </a:r>
            <a:endParaRPr/>
          </a:p>
        </p:txBody>
      </p:sp>
      <p:sp>
        <p:nvSpPr>
          <p:cNvPr id="386" name="Google Shape;386;p30"/>
          <p:cNvSpPr txBox="1"/>
          <p:nvPr>
            <p:ph idx="1" type="body"/>
          </p:nvPr>
        </p:nvSpPr>
        <p:spPr>
          <a:xfrm>
            <a:off x="1169250" y="1417925"/>
            <a:ext cx="7299600" cy="29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oppins"/>
                <a:ea typeface="Poppins"/>
                <a:cs typeface="Poppins"/>
                <a:sym typeface="Poppins"/>
              </a:rPr>
              <a:t>In-store sales go hand-in-hand with store traffic</a:t>
            </a:r>
            <a:endParaRPr sz="1400">
              <a:latin typeface="Poppins"/>
              <a:ea typeface="Poppins"/>
              <a:cs typeface="Poppins"/>
              <a:sym typeface="Poppins"/>
            </a:endParaRPr>
          </a:p>
          <a:p>
            <a:pPr indent="0" lvl="0" marL="0" rtl="0" algn="l">
              <a:spcBef>
                <a:spcPts val="1200"/>
              </a:spcBef>
              <a:spcAft>
                <a:spcPts val="0"/>
              </a:spcAft>
              <a:buNone/>
            </a:pPr>
            <a:r>
              <a:rPr lang="en" sz="1400">
                <a:latin typeface="Poppins"/>
                <a:ea typeface="Poppins"/>
                <a:cs typeface="Poppins"/>
                <a:sym typeface="Poppins"/>
              </a:rPr>
              <a:t>Weekend days with at least one celebration drove on average </a:t>
            </a:r>
            <a:r>
              <a:rPr b="1" lang="en" sz="1400">
                <a:latin typeface="Poppins"/>
                <a:ea typeface="Poppins"/>
                <a:cs typeface="Poppins"/>
                <a:sym typeface="Poppins"/>
              </a:rPr>
              <a:t>80.49</a:t>
            </a:r>
            <a:r>
              <a:rPr lang="en" sz="1400">
                <a:latin typeface="Poppins"/>
                <a:ea typeface="Poppins"/>
                <a:cs typeface="Poppins"/>
                <a:sym typeface="Poppins"/>
              </a:rPr>
              <a:t> more entrances than days without no celebrations. </a:t>
            </a:r>
            <a:endParaRPr sz="1400">
              <a:latin typeface="Poppins"/>
              <a:ea typeface="Poppins"/>
              <a:cs typeface="Poppins"/>
              <a:sym typeface="Poppins"/>
            </a:endParaRPr>
          </a:p>
          <a:p>
            <a:pPr indent="0" lvl="0" marL="0" rtl="0" algn="l">
              <a:spcBef>
                <a:spcPts val="1200"/>
              </a:spcBef>
              <a:spcAft>
                <a:spcPts val="0"/>
              </a:spcAft>
              <a:buNone/>
            </a:pPr>
            <a:r>
              <a:rPr lang="en" sz="1400">
                <a:latin typeface="Poppins"/>
                <a:ea typeface="Poppins"/>
                <a:cs typeface="Poppins"/>
                <a:sym typeface="Poppins"/>
              </a:rPr>
              <a:t>It is hard to say what the nature of the correlation truly is. Do birthdays drive traffic? Or do Celebrations tend to </a:t>
            </a:r>
            <a:r>
              <a:rPr lang="en" sz="1400">
                <a:latin typeface="Poppins"/>
                <a:ea typeface="Poppins"/>
                <a:cs typeface="Poppins"/>
                <a:sym typeface="Poppins"/>
              </a:rPr>
              <a:t>book</a:t>
            </a:r>
            <a:r>
              <a:rPr lang="en" sz="1400">
                <a:latin typeface="Poppins"/>
                <a:ea typeface="Poppins"/>
                <a:cs typeface="Poppins"/>
                <a:sym typeface="Poppins"/>
              </a:rPr>
              <a:t> on what already might be busy days? </a:t>
            </a:r>
            <a:endParaRPr sz="1400">
              <a:latin typeface="Poppins"/>
              <a:ea typeface="Poppins"/>
              <a:cs typeface="Poppins"/>
              <a:sym typeface="Poppins"/>
            </a:endParaRPr>
          </a:p>
          <a:p>
            <a:pPr indent="0" lvl="0" marL="0" rtl="0" algn="l">
              <a:spcBef>
                <a:spcPts val="1200"/>
              </a:spcBef>
              <a:spcAft>
                <a:spcPts val="1200"/>
              </a:spcAft>
              <a:buNone/>
            </a:pPr>
            <a:r>
              <a:rPr lang="en" sz="1400">
                <a:latin typeface="Poppins"/>
                <a:ea typeface="Poppins"/>
                <a:cs typeface="Poppins"/>
                <a:sym typeface="Poppins"/>
              </a:rPr>
              <a:t>A lot of CAMPs busiest days such as holidays and special events, prevent the booking of Celebrations. So there may be reason to believe that Celebrations are having a significant impact on store traffic. </a:t>
            </a:r>
            <a:endParaRPr sz="1400">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90" name="Shape 390"/>
        <p:cNvGrpSpPr/>
        <p:nvPr/>
      </p:nvGrpSpPr>
      <p:grpSpPr>
        <a:xfrm>
          <a:off x="0" y="0"/>
          <a:ext cx="0" cy="0"/>
          <a:chOff x="0" y="0"/>
          <a:chExt cx="0" cy="0"/>
        </a:xfrm>
      </p:grpSpPr>
      <p:sp>
        <p:nvSpPr>
          <p:cNvPr id="391" name="Google Shape;391;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conclusion… Book More Birthdays!</a:t>
            </a:r>
            <a:endParaRPr/>
          </a:p>
        </p:txBody>
      </p:sp>
      <p:sp>
        <p:nvSpPr>
          <p:cNvPr id="392" name="Google Shape;392;p31"/>
          <p:cNvSpPr txBox="1"/>
          <p:nvPr>
            <p:ph idx="1" type="body"/>
          </p:nvPr>
        </p:nvSpPr>
        <p:spPr>
          <a:xfrm>
            <a:off x="663600" y="1597875"/>
            <a:ext cx="7816800" cy="2946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400">
                <a:latin typeface="Poppins"/>
                <a:ea typeface="Poppins"/>
                <a:cs typeface="Poppins"/>
                <a:sym typeface="Poppins"/>
              </a:rPr>
              <a:t>The company</a:t>
            </a:r>
            <a:r>
              <a:rPr lang="en" sz="1400">
                <a:latin typeface="Poppins"/>
                <a:ea typeface="Poppins"/>
                <a:cs typeface="Poppins"/>
                <a:sym typeface="Poppins"/>
              </a:rPr>
              <a:t> should continue pushing celebration sales as they seem to have no negative impact on other sources of revenue. </a:t>
            </a:r>
            <a:endParaRPr sz="1400">
              <a:latin typeface="Poppins"/>
              <a:ea typeface="Poppins"/>
              <a:cs typeface="Poppins"/>
              <a:sym typeface="Poppins"/>
            </a:endParaRPr>
          </a:p>
          <a:p>
            <a:pPr indent="0" lvl="0" marL="0" rtl="0" algn="l">
              <a:lnSpc>
                <a:spcPct val="105000"/>
              </a:lnSpc>
              <a:spcBef>
                <a:spcPts val="1200"/>
              </a:spcBef>
              <a:spcAft>
                <a:spcPts val="0"/>
              </a:spcAft>
              <a:buNone/>
            </a:pPr>
            <a:r>
              <a:rPr lang="en" sz="1400">
                <a:latin typeface="Poppins"/>
                <a:ea typeface="Poppins"/>
                <a:cs typeface="Poppins"/>
                <a:sym typeface="Poppins"/>
              </a:rPr>
              <a:t>In fact, there is evidence to support the notion that CAMP celebrations help to </a:t>
            </a:r>
            <a:r>
              <a:rPr lang="en" sz="1400">
                <a:latin typeface="Poppins"/>
                <a:ea typeface="Poppins"/>
                <a:cs typeface="Poppins"/>
                <a:sym typeface="Poppins"/>
              </a:rPr>
              <a:t>increase</a:t>
            </a:r>
            <a:r>
              <a:rPr lang="en" sz="1400">
                <a:latin typeface="Poppins"/>
                <a:ea typeface="Poppins"/>
                <a:cs typeface="Poppins"/>
                <a:sym typeface="Poppins"/>
              </a:rPr>
              <a:t> </a:t>
            </a:r>
            <a:r>
              <a:rPr lang="en" sz="1400">
                <a:latin typeface="Poppins"/>
                <a:ea typeface="Poppins"/>
                <a:cs typeface="Poppins"/>
                <a:sym typeface="Poppins"/>
              </a:rPr>
              <a:t>revenue</a:t>
            </a:r>
            <a:r>
              <a:rPr lang="en" sz="1400">
                <a:latin typeface="Poppins"/>
                <a:ea typeface="Poppins"/>
                <a:cs typeface="Poppins"/>
                <a:sym typeface="Poppins"/>
              </a:rPr>
              <a:t> from other sources by driving more traffic. Larger data pools may help determine the true nature of this relationship in the </a:t>
            </a:r>
            <a:r>
              <a:rPr lang="en" sz="1400">
                <a:latin typeface="Poppins"/>
                <a:ea typeface="Poppins"/>
                <a:cs typeface="Poppins"/>
                <a:sym typeface="Poppins"/>
              </a:rPr>
              <a:t>future. </a:t>
            </a:r>
            <a:endParaRPr sz="1400">
              <a:latin typeface="Poppins"/>
              <a:ea typeface="Poppins"/>
              <a:cs typeface="Poppins"/>
              <a:sym typeface="Poppins"/>
            </a:endParaRPr>
          </a:p>
          <a:p>
            <a:pPr indent="0" lvl="0" marL="0" rtl="0" algn="l">
              <a:lnSpc>
                <a:spcPct val="105000"/>
              </a:lnSpc>
              <a:spcBef>
                <a:spcPts val="1200"/>
              </a:spcBef>
              <a:spcAft>
                <a:spcPts val="0"/>
              </a:spcAft>
              <a:buNone/>
            </a:pPr>
            <a:r>
              <a:rPr lang="en" sz="1400">
                <a:latin typeface="Poppins"/>
                <a:ea typeface="Poppins"/>
                <a:cs typeface="Poppins"/>
                <a:sym typeface="Poppins"/>
              </a:rPr>
              <a:t>The company should implement programs (like the 10% off for celebrations guests) to help convert birthday traffic into more sales. </a:t>
            </a:r>
            <a:endParaRPr sz="1400">
              <a:latin typeface="Poppins"/>
              <a:ea typeface="Poppins"/>
              <a:cs typeface="Poppins"/>
              <a:sym typeface="Poppins"/>
            </a:endParaRPr>
          </a:p>
          <a:p>
            <a:pPr indent="0" lvl="0" marL="0" rtl="0" algn="l">
              <a:lnSpc>
                <a:spcPct val="105000"/>
              </a:lnSpc>
              <a:spcBef>
                <a:spcPts val="1200"/>
              </a:spcBef>
              <a:spcAft>
                <a:spcPts val="1200"/>
              </a:spcAft>
              <a:buNone/>
            </a:pPr>
            <a:r>
              <a:rPr lang="en" sz="1400">
                <a:latin typeface="Poppins"/>
                <a:ea typeface="Poppins"/>
                <a:cs typeface="Poppins"/>
                <a:sym typeface="Poppins"/>
              </a:rPr>
              <a:t>The company could consider lowering birthday prices, if there was reason to believe that it would draw more celebration sales, as the lost revenue from the lower pricing may be made up in the revenue generated from the additional birthday traffic. </a:t>
            </a:r>
            <a:endParaRPr sz="14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Celebrations Problem</a:t>
            </a:r>
            <a:endParaRPr/>
          </a:p>
        </p:txBody>
      </p:sp>
      <p:sp>
        <p:nvSpPr>
          <p:cNvPr id="284" name="Google Shape;284;p14"/>
          <p:cNvSpPr txBox="1"/>
          <p:nvPr>
            <p:ph idx="1" type="body"/>
          </p:nvPr>
        </p:nvSpPr>
        <p:spPr>
          <a:xfrm>
            <a:off x="1273200" y="1307475"/>
            <a:ext cx="7091700" cy="332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Poppins"/>
                <a:ea typeface="Poppins"/>
                <a:cs typeface="Poppins"/>
                <a:sym typeface="Poppins"/>
              </a:rPr>
              <a:t>This data is regarding a  growing celebrations program at a popular </a:t>
            </a:r>
            <a:r>
              <a:rPr lang="en">
                <a:solidFill>
                  <a:srgbClr val="000000"/>
                </a:solidFill>
                <a:latin typeface="Poppins"/>
                <a:ea typeface="Poppins"/>
                <a:cs typeface="Poppins"/>
                <a:sym typeface="Poppins"/>
              </a:rPr>
              <a:t>company. </a:t>
            </a:r>
            <a:r>
              <a:rPr lang="en">
                <a:solidFill>
                  <a:srgbClr val="000000"/>
                </a:solidFill>
                <a:latin typeface="Poppins"/>
                <a:ea typeface="Poppins"/>
                <a:cs typeface="Poppins"/>
                <a:sym typeface="Poppins"/>
              </a:rPr>
              <a:t> Although the companies main source of </a:t>
            </a:r>
            <a:r>
              <a:rPr lang="en">
                <a:solidFill>
                  <a:srgbClr val="000000"/>
                </a:solidFill>
                <a:latin typeface="Poppins"/>
                <a:ea typeface="Poppins"/>
                <a:cs typeface="Poppins"/>
                <a:sym typeface="Poppins"/>
              </a:rPr>
              <a:t>revenue</a:t>
            </a:r>
            <a:r>
              <a:rPr lang="en">
                <a:solidFill>
                  <a:srgbClr val="000000"/>
                </a:solidFill>
                <a:latin typeface="Poppins"/>
                <a:ea typeface="Poppins"/>
                <a:cs typeface="Poppins"/>
                <a:sym typeface="Poppins"/>
              </a:rPr>
              <a:t> comes from merchandise and tickets sold to their interactive show, families can host birthdays and other events at company locations as part of the Celebrations program. This program is a growing part of the business especially in the last year. </a:t>
            </a:r>
            <a:endParaRPr>
              <a:solidFill>
                <a:srgbClr val="000000"/>
              </a:solidFill>
              <a:latin typeface="Poppins"/>
              <a:ea typeface="Poppins"/>
              <a:cs typeface="Poppins"/>
              <a:sym typeface="Poppins"/>
            </a:endParaRPr>
          </a:p>
          <a:p>
            <a:pPr indent="-311150" lvl="0" marL="457200" rtl="0" algn="l">
              <a:spcBef>
                <a:spcPts val="1200"/>
              </a:spcBef>
              <a:spcAft>
                <a:spcPts val="0"/>
              </a:spcAft>
              <a:buClr>
                <a:srgbClr val="000000"/>
              </a:buClr>
              <a:buSzPts val="1300"/>
              <a:buFont typeface="Poppins"/>
              <a:buChar char="●"/>
            </a:pPr>
            <a:r>
              <a:rPr lang="en">
                <a:solidFill>
                  <a:srgbClr val="000000"/>
                </a:solidFill>
                <a:latin typeface="Poppins"/>
                <a:ea typeface="Poppins"/>
                <a:cs typeface="Poppins"/>
                <a:sym typeface="Poppins"/>
              </a:rPr>
              <a:t>When a store hosts a celebration is the team stretched too thin to engage properly with guests? Resulting in lower sales?</a:t>
            </a:r>
            <a:endParaRPr>
              <a:solidFill>
                <a:srgbClr val="000000"/>
              </a:solidFill>
              <a:latin typeface="Poppins"/>
              <a:ea typeface="Poppins"/>
              <a:cs typeface="Poppins"/>
              <a:sym typeface="Poppins"/>
            </a:endParaRPr>
          </a:p>
          <a:p>
            <a:pPr indent="-311150" lvl="0" marL="457200" rtl="0" algn="l">
              <a:spcBef>
                <a:spcPts val="0"/>
              </a:spcBef>
              <a:spcAft>
                <a:spcPts val="0"/>
              </a:spcAft>
              <a:buClr>
                <a:srgbClr val="000000"/>
              </a:buClr>
              <a:buSzPts val="1300"/>
              <a:buFont typeface="Poppins"/>
              <a:buChar char="●"/>
            </a:pPr>
            <a:r>
              <a:rPr lang="en">
                <a:solidFill>
                  <a:srgbClr val="000000"/>
                </a:solidFill>
                <a:latin typeface="Poppins"/>
                <a:ea typeface="Poppins"/>
                <a:cs typeface="Poppins"/>
                <a:sym typeface="Poppins"/>
              </a:rPr>
              <a:t>Do shows canceled to accommodate celebrations lead to a loss of ticket revenue or less traffic due to tickets being unavailable? Or are those tickets funneled into neighboring time slots.</a:t>
            </a:r>
            <a:endParaRPr>
              <a:solidFill>
                <a:srgbClr val="000000"/>
              </a:solidFill>
              <a:latin typeface="Poppins"/>
              <a:ea typeface="Poppins"/>
              <a:cs typeface="Poppins"/>
              <a:sym typeface="Poppins"/>
            </a:endParaRPr>
          </a:p>
          <a:p>
            <a:pPr indent="-311150" lvl="0" marL="457200" rtl="0" algn="l">
              <a:spcBef>
                <a:spcPts val="0"/>
              </a:spcBef>
              <a:spcAft>
                <a:spcPts val="0"/>
              </a:spcAft>
              <a:buClr>
                <a:srgbClr val="000000"/>
              </a:buClr>
              <a:buSzPts val="1300"/>
              <a:buFont typeface="Poppins"/>
              <a:buChar char="●"/>
            </a:pPr>
            <a:r>
              <a:rPr lang="en">
                <a:solidFill>
                  <a:srgbClr val="000000"/>
                </a:solidFill>
                <a:latin typeface="Poppins"/>
                <a:ea typeface="Poppins"/>
                <a:cs typeface="Poppins"/>
                <a:sym typeface="Poppins"/>
              </a:rPr>
              <a:t>How much do celebrations really contribute to revenue? Is there a loss in ticket or merchandise revenue on days with celebrations? If so how much loss or additional gain is made on days with celebrations? </a:t>
            </a:r>
            <a:endParaRPr>
              <a:solidFill>
                <a:srgbClr val="000000"/>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96" name="Shape 396"/>
        <p:cNvGrpSpPr/>
        <p:nvPr/>
      </p:nvGrpSpPr>
      <p:grpSpPr>
        <a:xfrm>
          <a:off x="0" y="0"/>
          <a:ext cx="0" cy="0"/>
          <a:chOff x="0" y="0"/>
          <a:chExt cx="0" cy="0"/>
        </a:xfrm>
      </p:grpSpPr>
      <p:sp>
        <p:nvSpPr>
          <p:cNvPr id="397" name="Google Shape;397;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pic>
        <p:nvPicPr>
          <p:cNvPr id="398" name="Google Shape;398;p32"/>
          <p:cNvPicPr preferRelativeResize="0"/>
          <p:nvPr/>
        </p:nvPicPr>
        <p:blipFill>
          <a:blip r:embed="rId3">
            <a:alphaModFix/>
          </a:blip>
          <a:stretch>
            <a:fillRect/>
          </a:stretch>
        </p:blipFill>
        <p:spPr>
          <a:xfrm>
            <a:off x="2063975" y="1800250"/>
            <a:ext cx="4743450" cy="2771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Find Out!</a:t>
            </a:r>
            <a:endParaRPr/>
          </a:p>
        </p:txBody>
      </p:sp>
      <p:sp>
        <p:nvSpPr>
          <p:cNvPr id="290" name="Google Shape;290;p15"/>
          <p:cNvSpPr txBox="1"/>
          <p:nvPr>
            <p:ph idx="1" type="body"/>
          </p:nvPr>
        </p:nvSpPr>
        <p:spPr>
          <a:xfrm>
            <a:off x="1303800" y="1272650"/>
            <a:ext cx="7030500" cy="327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Poppins"/>
                <a:ea typeface="Poppins"/>
                <a:cs typeface="Poppins"/>
                <a:sym typeface="Poppins"/>
              </a:rPr>
              <a:t>The aim of this project is to determine the difference in revenue for days with and without celebrations in order to gain a better understanding on their true effect on store revenue.</a:t>
            </a:r>
            <a:endParaRPr sz="1400">
              <a:solidFill>
                <a:srgbClr val="000000"/>
              </a:solidFill>
              <a:latin typeface="Poppins"/>
              <a:ea typeface="Poppins"/>
              <a:cs typeface="Poppins"/>
              <a:sym typeface="Poppins"/>
            </a:endParaRPr>
          </a:p>
          <a:p>
            <a:pPr indent="0" lvl="0" marL="0" rtl="0" algn="l">
              <a:spcBef>
                <a:spcPts val="1200"/>
              </a:spcBef>
              <a:spcAft>
                <a:spcPts val="0"/>
              </a:spcAft>
              <a:buNone/>
            </a:pPr>
            <a:r>
              <a:rPr lang="en" sz="1400">
                <a:solidFill>
                  <a:srgbClr val="000000"/>
                </a:solidFill>
                <a:latin typeface="Poppins"/>
                <a:ea typeface="Poppins"/>
                <a:cs typeface="Poppins"/>
                <a:sym typeface="Poppins"/>
              </a:rPr>
              <a:t>We will </a:t>
            </a:r>
            <a:r>
              <a:rPr lang="en" sz="1400">
                <a:solidFill>
                  <a:srgbClr val="000000"/>
                </a:solidFill>
                <a:latin typeface="Poppins"/>
                <a:ea typeface="Poppins"/>
                <a:cs typeface="Poppins"/>
                <a:sym typeface="Poppins"/>
              </a:rPr>
              <a:t>separate</a:t>
            </a:r>
            <a:r>
              <a:rPr lang="en" sz="1400">
                <a:solidFill>
                  <a:srgbClr val="000000"/>
                </a:solidFill>
                <a:latin typeface="Poppins"/>
                <a:ea typeface="Poppins"/>
                <a:cs typeface="Poppins"/>
                <a:sym typeface="Poppins"/>
              </a:rPr>
              <a:t> our data by day of the week in order to control for daily differences in traffic.  </a:t>
            </a:r>
            <a:endParaRPr sz="1400">
              <a:solidFill>
                <a:srgbClr val="000000"/>
              </a:solidFill>
              <a:latin typeface="Poppins"/>
              <a:ea typeface="Poppins"/>
              <a:cs typeface="Poppins"/>
              <a:sym typeface="Poppins"/>
            </a:endParaRPr>
          </a:p>
          <a:p>
            <a:pPr indent="0" lvl="0" marL="0" rtl="0" algn="l">
              <a:spcBef>
                <a:spcPts val="1200"/>
              </a:spcBef>
              <a:spcAft>
                <a:spcPts val="0"/>
              </a:spcAft>
              <a:buNone/>
            </a:pPr>
            <a:r>
              <a:rPr lang="en" sz="1400">
                <a:solidFill>
                  <a:srgbClr val="000000"/>
                </a:solidFill>
                <a:latin typeface="Poppins"/>
                <a:ea typeface="Poppins"/>
                <a:cs typeface="Poppins"/>
                <a:sym typeface="Poppins"/>
              </a:rPr>
              <a:t>The data is further grouped by days with at least one celebration versus those with none. </a:t>
            </a:r>
            <a:endParaRPr sz="1400">
              <a:solidFill>
                <a:srgbClr val="000000"/>
              </a:solidFill>
              <a:latin typeface="Poppins"/>
              <a:ea typeface="Poppins"/>
              <a:cs typeface="Poppins"/>
              <a:sym typeface="Poppins"/>
            </a:endParaRPr>
          </a:p>
          <a:p>
            <a:pPr indent="0" lvl="0" marL="0" rtl="0" algn="l">
              <a:spcBef>
                <a:spcPts val="1200"/>
              </a:spcBef>
              <a:spcAft>
                <a:spcPts val="1200"/>
              </a:spcAft>
              <a:buNone/>
            </a:pPr>
            <a:r>
              <a:rPr lang="en" sz="1400">
                <a:solidFill>
                  <a:srgbClr val="000000"/>
                </a:solidFill>
                <a:latin typeface="Poppins"/>
                <a:ea typeface="Poppins"/>
                <a:cs typeface="Poppins"/>
                <a:sym typeface="Poppins"/>
              </a:rPr>
              <a:t>Using this analyses we can recommend changes to the celebrations system to maximize revenue!</a:t>
            </a:r>
            <a:endParaRPr sz="1400">
              <a:solidFill>
                <a:srgbClr val="000000"/>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Sources</a:t>
            </a:r>
            <a:endParaRPr/>
          </a:p>
        </p:txBody>
      </p:sp>
      <p:sp>
        <p:nvSpPr>
          <p:cNvPr id="296" name="Google Shape;296;p16"/>
          <p:cNvSpPr txBox="1"/>
          <p:nvPr>
            <p:ph idx="1" type="body"/>
          </p:nvPr>
        </p:nvSpPr>
        <p:spPr>
          <a:xfrm>
            <a:off x="1141200" y="1359275"/>
            <a:ext cx="73557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Poppins"/>
                <a:ea typeface="Poppins"/>
                <a:cs typeface="Poppins"/>
                <a:sym typeface="Poppins"/>
              </a:rPr>
              <a:t>Data was gathered by manual data entry from CAMP Dallas on Looker to a </a:t>
            </a:r>
            <a:r>
              <a:rPr lang="en" sz="1700" u="sng">
                <a:solidFill>
                  <a:schemeClr val="hlink"/>
                </a:solidFill>
                <a:latin typeface="Poppins"/>
                <a:ea typeface="Poppins"/>
                <a:cs typeface="Poppins"/>
                <a:sym typeface="Poppins"/>
                <a:hlinkClick r:id="rId3"/>
              </a:rPr>
              <a:t>google sheets doc</a:t>
            </a:r>
            <a:endParaRPr sz="1700">
              <a:latin typeface="Poppins"/>
              <a:ea typeface="Poppins"/>
              <a:cs typeface="Poppins"/>
              <a:sym typeface="Poppins"/>
            </a:endParaRPr>
          </a:p>
          <a:p>
            <a:pPr indent="0" lvl="0" marL="0" rtl="0" algn="l">
              <a:spcBef>
                <a:spcPts val="1200"/>
              </a:spcBef>
              <a:spcAft>
                <a:spcPts val="0"/>
              </a:spcAft>
              <a:buNone/>
            </a:pPr>
            <a:r>
              <a:rPr lang="en" sz="1700">
                <a:latin typeface="Poppins"/>
                <a:ea typeface="Poppins"/>
                <a:cs typeface="Poppins"/>
                <a:sym typeface="Poppins"/>
              </a:rPr>
              <a:t>Data from celebrations, merchandise and show tickets revenue, as well as traffic and KPIs were collected from Nov. 1 2022 to Nov. 1 2023. </a:t>
            </a:r>
            <a:endParaRPr sz="1700">
              <a:latin typeface="Poppins"/>
              <a:ea typeface="Poppins"/>
              <a:cs typeface="Poppins"/>
              <a:sym typeface="Poppins"/>
            </a:endParaRPr>
          </a:p>
          <a:p>
            <a:pPr indent="0" lvl="0" marL="0" rtl="0" algn="l">
              <a:spcBef>
                <a:spcPts val="1200"/>
              </a:spcBef>
              <a:spcAft>
                <a:spcPts val="0"/>
              </a:spcAft>
              <a:buNone/>
            </a:pPr>
            <a:r>
              <a:rPr lang="en" sz="1700">
                <a:latin typeface="Poppins"/>
                <a:ea typeface="Poppins"/>
                <a:cs typeface="Poppins"/>
                <a:sym typeface="Poppins"/>
              </a:rPr>
              <a:t>The data was cleaned of duplicate rows and missing data. </a:t>
            </a:r>
            <a:endParaRPr sz="1700">
              <a:latin typeface="Poppins"/>
              <a:ea typeface="Poppins"/>
              <a:cs typeface="Poppins"/>
              <a:sym typeface="Poppins"/>
            </a:endParaRPr>
          </a:p>
          <a:p>
            <a:pPr indent="0" lvl="0" marL="0" rtl="0" algn="l">
              <a:spcBef>
                <a:spcPts val="1200"/>
              </a:spcBef>
              <a:spcAft>
                <a:spcPts val="1200"/>
              </a:spcAft>
              <a:buNone/>
            </a:pPr>
            <a:r>
              <a:rPr lang="en" sz="1700">
                <a:latin typeface="Poppins"/>
                <a:ea typeface="Poppins"/>
                <a:cs typeface="Poppins"/>
                <a:sym typeface="Poppins"/>
              </a:rPr>
              <a:t>The data was validated against Looker totals. There was some </a:t>
            </a:r>
            <a:r>
              <a:rPr lang="en" sz="1700">
                <a:latin typeface="Poppins"/>
                <a:ea typeface="Poppins"/>
                <a:cs typeface="Poppins"/>
                <a:sym typeface="Poppins"/>
              </a:rPr>
              <a:t>variation within sources</a:t>
            </a:r>
            <a:r>
              <a:rPr lang="en" sz="1700">
                <a:latin typeface="Poppins"/>
                <a:ea typeface="Poppins"/>
                <a:cs typeface="Poppins"/>
                <a:sym typeface="Poppins"/>
              </a:rPr>
              <a:t> but total revenue was within $500 of Looker. </a:t>
            </a:r>
            <a:endParaRPr sz="1700">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00" name="Shape 300"/>
        <p:cNvGrpSpPr/>
        <p:nvPr/>
      </p:nvGrpSpPr>
      <p:grpSpPr>
        <a:xfrm>
          <a:off x="0" y="0"/>
          <a:ext cx="0" cy="0"/>
          <a:chOff x="0" y="0"/>
          <a:chExt cx="0" cy="0"/>
        </a:xfrm>
      </p:grpSpPr>
      <p:sp>
        <p:nvSpPr>
          <p:cNvPr id="301" name="Google Shape;301;p17"/>
          <p:cNvSpPr txBox="1"/>
          <p:nvPr>
            <p:ph type="title"/>
          </p:nvPr>
        </p:nvSpPr>
        <p:spPr>
          <a:xfrm>
            <a:off x="1056750" y="80782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Which Days should we consider? </a:t>
            </a:r>
            <a:endParaRPr/>
          </a:p>
        </p:txBody>
      </p:sp>
      <p:pic>
        <p:nvPicPr>
          <p:cNvPr id="302" name="Google Shape;302;p17"/>
          <p:cNvPicPr preferRelativeResize="0"/>
          <p:nvPr/>
        </p:nvPicPr>
        <p:blipFill>
          <a:blip r:embed="rId3">
            <a:alphaModFix/>
          </a:blip>
          <a:stretch>
            <a:fillRect/>
          </a:stretch>
        </p:blipFill>
        <p:spPr>
          <a:xfrm>
            <a:off x="3263326" y="1995550"/>
            <a:ext cx="2617325" cy="261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8" name="Google Shape;308;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9" name="Google Shape;309;p18" title="Chart"/>
          <p:cNvPicPr preferRelativeResize="0"/>
          <p:nvPr/>
        </p:nvPicPr>
        <p:blipFill>
          <a:blip r:embed="rId3">
            <a:alphaModFix/>
          </a:blip>
          <a:stretch>
            <a:fillRect/>
          </a:stretch>
        </p:blipFill>
        <p:spPr>
          <a:xfrm>
            <a:off x="505502" y="0"/>
            <a:ext cx="8132997"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13" name="Shape 313"/>
        <p:cNvGrpSpPr/>
        <p:nvPr/>
      </p:nvGrpSpPr>
      <p:grpSpPr>
        <a:xfrm>
          <a:off x="0" y="0"/>
          <a:ext cx="0" cy="0"/>
          <a:chOff x="0" y="0"/>
          <a:chExt cx="0" cy="0"/>
        </a:xfrm>
      </p:grpSpPr>
      <p:sp>
        <p:nvSpPr>
          <p:cNvPr id="314" name="Google Shape;314;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Weekends are best for now.</a:t>
            </a:r>
            <a:endParaRPr/>
          </a:p>
        </p:txBody>
      </p:sp>
      <p:sp>
        <p:nvSpPr>
          <p:cNvPr id="315" name="Google Shape;315;p19"/>
          <p:cNvSpPr txBox="1"/>
          <p:nvPr>
            <p:ph idx="1" type="body"/>
          </p:nvPr>
        </p:nvSpPr>
        <p:spPr>
          <a:xfrm>
            <a:off x="1225950" y="1529625"/>
            <a:ext cx="7108500" cy="300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latin typeface="Poppins"/>
                <a:ea typeface="Poppins"/>
                <a:cs typeface="Poppins"/>
                <a:sym typeface="Poppins"/>
              </a:rPr>
              <a:t>As there were only a few celebrations on Monday, Tuesday, Wednesday and Thursday in our Dataset, it is not enough data for an </a:t>
            </a:r>
            <a:r>
              <a:rPr lang="en" sz="1400">
                <a:latin typeface="Poppins"/>
                <a:ea typeface="Poppins"/>
                <a:cs typeface="Poppins"/>
                <a:sym typeface="Poppins"/>
              </a:rPr>
              <a:t>accurate</a:t>
            </a:r>
            <a:r>
              <a:rPr lang="en" sz="1400">
                <a:latin typeface="Poppins"/>
                <a:ea typeface="Poppins"/>
                <a:cs typeface="Poppins"/>
                <a:sym typeface="Poppins"/>
              </a:rPr>
              <a:t> analysis. So for this project we will stick to Friday, Saturday and Sunday where over 90% of the Celebrations took place. </a:t>
            </a:r>
            <a:endParaRPr sz="1400">
              <a:latin typeface="Poppins"/>
              <a:ea typeface="Poppins"/>
              <a:cs typeface="Poppins"/>
              <a:sym typeface="Poppins"/>
            </a:endParaRPr>
          </a:p>
          <a:p>
            <a:pPr indent="0" lvl="0" marL="0" rtl="0" algn="l">
              <a:spcBef>
                <a:spcPts val="1200"/>
              </a:spcBef>
              <a:spcAft>
                <a:spcPts val="0"/>
              </a:spcAft>
              <a:buNone/>
            </a:pPr>
            <a:r>
              <a:rPr lang="en" sz="1400">
                <a:latin typeface="Poppins"/>
                <a:ea typeface="Poppins"/>
                <a:cs typeface="Poppins"/>
                <a:sym typeface="Poppins"/>
              </a:rPr>
              <a:t>Weekdays may also show different trends as weekends and will be saved to be analyzed another day. </a:t>
            </a:r>
            <a:endParaRPr sz="1400">
              <a:latin typeface="Poppins"/>
              <a:ea typeface="Poppins"/>
              <a:cs typeface="Poppins"/>
              <a:sym typeface="Poppins"/>
            </a:endParaRPr>
          </a:p>
          <a:p>
            <a:pPr indent="0" lvl="0" marL="0" rtl="0" algn="l">
              <a:spcBef>
                <a:spcPts val="1200"/>
              </a:spcBef>
              <a:spcAft>
                <a:spcPts val="0"/>
              </a:spcAft>
              <a:buNone/>
            </a:pPr>
            <a:r>
              <a:rPr lang="en" sz="1400">
                <a:latin typeface="Poppins"/>
                <a:ea typeface="Poppins"/>
                <a:cs typeface="Poppins"/>
                <a:sym typeface="Poppins"/>
              </a:rPr>
              <a:t>For now we will define weekends as Friday, Saturday and Sunday.</a:t>
            </a:r>
            <a:endParaRPr sz="1400">
              <a:latin typeface="Poppins"/>
              <a:ea typeface="Poppins"/>
              <a:cs typeface="Poppins"/>
              <a:sym typeface="Poppins"/>
            </a:endParaRPr>
          </a:p>
          <a:p>
            <a:pPr indent="0" lvl="0" marL="0" rtl="0" algn="l">
              <a:spcBef>
                <a:spcPts val="1200"/>
              </a:spcBef>
              <a:spcAft>
                <a:spcPts val="1200"/>
              </a:spcAft>
              <a:buNone/>
            </a:pPr>
            <a:r>
              <a:rPr lang="en" sz="1400">
                <a:latin typeface="Poppins"/>
                <a:ea typeface="Poppins"/>
                <a:cs typeface="Poppins"/>
                <a:sym typeface="Poppins"/>
              </a:rPr>
              <a:t>Additionally, going forward we will look at the data through the </a:t>
            </a:r>
            <a:r>
              <a:rPr lang="en" sz="1400">
                <a:latin typeface="Poppins"/>
                <a:ea typeface="Poppins"/>
                <a:cs typeface="Poppins"/>
                <a:sym typeface="Poppins"/>
              </a:rPr>
              <a:t>lens</a:t>
            </a:r>
            <a:r>
              <a:rPr lang="en" sz="1400">
                <a:latin typeface="Poppins"/>
                <a:ea typeface="Poppins"/>
                <a:cs typeface="Poppins"/>
                <a:sym typeface="Poppins"/>
              </a:rPr>
              <a:t> of dates with 1 or more celebrations and those without. </a:t>
            </a:r>
            <a:endParaRPr sz="14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19" name="Shape 319"/>
        <p:cNvGrpSpPr/>
        <p:nvPr/>
      </p:nvGrpSpPr>
      <p:grpSpPr>
        <a:xfrm>
          <a:off x="0" y="0"/>
          <a:ext cx="0" cy="0"/>
          <a:chOff x="0" y="0"/>
          <a:chExt cx="0" cy="0"/>
        </a:xfrm>
      </p:grpSpPr>
      <p:sp>
        <p:nvSpPr>
          <p:cNvPr id="320" name="Google Shape;320;p20"/>
          <p:cNvSpPr txBox="1"/>
          <p:nvPr>
            <p:ph type="title"/>
          </p:nvPr>
        </p:nvSpPr>
        <p:spPr>
          <a:xfrm>
            <a:off x="1303800" y="2072100"/>
            <a:ext cx="7030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Ok, so how do weekends with celebrations perform compared to those without?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6" name="Google Shape;326;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7" name="Google Shape;327;p21" title="Chart"/>
          <p:cNvPicPr preferRelativeResize="0"/>
          <p:nvPr/>
        </p:nvPicPr>
        <p:blipFill>
          <a:blip r:embed="rId3">
            <a:alphaModFix/>
          </a:blip>
          <a:stretch>
            <a:fillRect/>
          </a:stretch>
        </p:blipFill>
        <p:spPr>
          <a:xfrm>
            <a:off x="10783" y="0"/>
            <a:ext cx="9122433"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